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8"/>
  </p:notesMasterIdLst>
  <p:handoutMasterIdLst>
    <p:handoutMasterId r:id="rId29"/>
  </p:handoutMasterIdLst>
  <p:sldIdLst>
    <p:sldId id="378" r:id="rId2"/>
    <p:sldId id="424" r:id="rId3"/>
    <p:sldId id="425" r:id="rId4"/>
    <p:sldId id="427" r:id="rId5"/>
    <p:sldId id="429" r:id="rId6"/>
    <p:sldId id="430" r:id="rId7"/>
    <p:sldId id="431" r:id="rId8"/>
    <p:sldId id="428" r:id="rId9"/>
    <p:sldId id="432" r:id="rId10"/>
    <p:sldId id="433" r:id="rId11"/>
    <p:sldId id="435" r:id="rId12"/>
    <p:sldId id="436" r:id="rId13"/>
    <p:sldId id="437" r:id="rId14"/>
    <p:sldId id="438" r:id="rId15"/>
    <p:sldId id="440" r:id="rId16"/>
    <p:sldId id="441" r:id="rId17"/>
    <p:sldId id="442" r:id="rId18"/>
    <p:sldId id="434" r:id="rId19"/>
    <p:sldId id="443" r:id="rId20"/>
    <p:sldId id="444" r:id="rId21"/>
    <p:sldId id="445" r:id="rId22"/>
    <p:sldId id="452" r:id="rId23"/>
    <p:sldId id="453" r:id="rId24"/>
    <p:sldId id="449" r:id="rId25"/>
    <p:sldId id="451" r:id="rId26"/>
    <p:sldId id="450" r:id="rId27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  <p14:sldId id="435"/>
            <p14:sldId id="436"/>
            <p14:sldId id="437"/>
            <p14:sldId id="438"/>
            <p14:sldId id="440"/>
            <p14:sldId id="441"/>
            <p14:sldId id="442"/>
            <p14:sldId id="434"/>
            <p14:sldId id="443"/>
            <p14:sldId id="444"/>
            <p14:sldId id="445"/>
            <p14:sldId id="452"/>
            <p14:sldId id="453"/>
            <p14:sldId id="449"/>
            <p14:sldId id="451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7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5232" autoAdjust="0"/>
  </p:normalViewPr>
  <p:slideViewPr>
    <p:cSldViewPr snapToGrid="0" snapToObjects="1">
      <p:cViewPr varScale="1">
        <p:scale>
          <a:sx n="82" d="100"/>
          <a:sy n="82" d="100"/>
        </p:scale>
        <p:origin x="557" y="77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9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0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omments" Target="../comments/comment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resistor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 30">
            <a:extLst>
              <a:ext uri="{FF2B5EF4-FFF2-40B4-BE49-F238E27FC236}">
                <a16:creationId xmlns:a16="http://schemas.microsoft.com/office/drawing/2014/main" id="{CDF2F689-FA72-4CE3-A41A-30C2EC423174}"/>
              </a:ext>
            </a:extLst>
          </p:cNvPr>
          <p:cNvSpPr/>
          <p:nvPr/>
        </p:nvSpPr>
        <p:spPr>
          <a:xfrm rot="16200000">
            <a:off x="1385337" y="2661068"/>
            <a:ext cx="817327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65F11D4-FC7B-4BF2-B3A6-9E995873AD14}"/>
              </a:ext>
            </a:extLst>
          </p:cNvPr>
          <p:cNvCxnSpPr>
            <a:cxnSpLocks/>
          </p:cNvCxnSpPr>
          <p:nvPr/>
        </p:nvCxnSpPr>
        <p:spPr>
          <a:xfrm>
            <a:off x="1211811" y="2083631"/>
            <a:ext cx="1821610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BBC6C5A-9A3C-4A90-AC23-0B329F614114}"/>
              </a:ext>
            </a:extLst>
          </p:cNvPr>
          <p:cNvCxnSpPr>
            <a:cxnSpLocks/>
          </p:cNvCxnSpPr>
          <p:nvPr/>
        </p:nvCxnSpPr>
        <p:spPr>
          <a:xfrm>
            <a:off x="3033421" y="1741960"/>
            <a:ext cx="0" cy="662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8A84381-D5FE-4204-AB75-DDA0C326BE62}"/>
              </a:ext>
            </a:extLst>
          </p:cNvPr>
          <p:cNvCxnSpPr>
            <a:cxnSpLocks/>
          </p:cNvCxnSpPr>
          <p:nvPr/>
        </p:nvCxnSpPr>
        <p:spPr>
          <a:xfrm flipV="1">
            <a:off x="3170581" y="1858944"/>
            <a:ext cx="261620" cy="1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39105EA-F454-4AED-9CFB-8CCC833736DF}"/>
              </a:ext>
            </a:extLst>
          </p:cNvPr>
          <p:cNvCxnSpPr>
            <a:cxnSpLocks/>
          </p:cNvCxnSpPr>
          <p:nvPr/>
        </p:nvCxnSpPr>
        <p:spPr>
          <a:xfrm>
            <a:off x="3170581" y="2301271"/>
            <a:ext cx="261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40264B-322C-4C8F-A781-43BCC95CB07F}"/>
              </a:ext>
            </a:extLst>
          </p:cNvPr>
          <p:cNvCxnSpPr>
            <a:cxnSpLocks/>
          </p:cNvCxnSpPr>
          <p:nvPr/>
        </p:nvCxnSpPr>
        <p:spPr>
          <a:xfrm>
            <a:off x="3432201" y="2073092"/>
            <a:ext cx="0" cy="1749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955252-43E5-47DC-A159-304FE60619FB}"/>
              </a:ext>
            </a:extLst>
          </p:cNvPr>
          <p:cNvCxnSpPr>
            <a:cxnSpLocks/>
          </p:cNvCxnSpPr>
          <p:nvPr/>
        </p:nvCxnSpPr>
        <p:spPr>
          <a:xfrm>
            <a:off x="3432201" y="1541613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CC762C7-0071-41CD-9FD0-47F8E696FEF7}"/>
              </a:ext>
            </a:extLst>
          </p:cNvPr>
          <p:cNvCxnSpPr>
            <a:cxnSpLocks/>
          </p:cNvCxnSpPr>
          <p:nvPr/>
        </p:nvCxnSpPr>
        <p:spPr>
          <a:xfrm flipH="1">
            <a:off x="3170581" y="2073092"/>
            <a:ext cx="261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370F85B-F26C-49E1-8427-2F80F93CBAE9}"/>
              </a:ext>
            </a:extLst>
          </p:cNvPr>
          <p:cNvCxnSpPr>
            <a:cxnSpLocks/>
          </p:cNvCxnSpPr>
          <p:nvPr/>
        </p:nvCxnSpPr>
        <p:spPr>
          <a:xfrm>
            <a:off x="3170581" y="1750487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2BECAE6E-B2C8-4D31-92BA-3C70C2E5286E}"/>
              </a:ext>
            </a:extLst>
          </p:cNvPr>
          <p:cNvCxnSpPr>
            <a:cxnSpLocks/>
          </p:cNvCxnSpPr>
          <p:nvPr/>
        </p:nvCxnSpPr>
        <p:spPr>
          <a:xfrm>
            <a:off x="3170581" y="2216280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75B62C2B-6060-48EA-8DB1-7367E6ADD73D}"/>
              </a:ext>
            </a:extLst>
          </p:cNvPr>
          <p:cNvCxnSpPr>
            <a:cxnSpLocks/>
          </p:cNvCxnSpPr>
          <p:nvPr/>
        </p:nvCxnSpPr>
        <p:spPr>
          <a:xfrm>
            <a:off x="3170581" y="1985695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/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blipFill>
                <a:blip r:embed="rId4"/>
                <a:stretch>
                  <a:fillRect r="-44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813FCC5-A516-485B-9B83-0EB2BE8C758E}"/>
              </a:ext>
            </a:extLst>
          </p:cNvPr>
          <p:cNvCxnSpPr>
            <a:cxnSpLocks/>
          </p:cNvCxnSpPr>
          <p:nvPr/>
        </p:nvCxnSpPr>
        <p:spPr>
          <a:xfrm>
            <a:off x="1794000" y="2083631"/>
            <a:ext cx="0" cy="2787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ACD141-E2CA-4224-A32B-AA0DA54085F5}"/>
              </a:ext>
            </a:extLst>
          </p:cNvPr>
          <p:cNvCxnSpPr>
            <a:cxnSpLocks/>
          </p:cNvCxnSpPr>
          <p:nvPr/>
        </p:nvCxnSpPr>
        <p:spPr>
          <a:xfrm>
            <a:off x="1799953" y="3179691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534C133-11F9-4554-B933-6196EA68CC16}"/>
              </a:ext>
            </a:extLst>
          </p:cNvPr>
          <p:cNvCxnSpPr>
            <a:cxnSpLocks/>
          </p:cNvCxnSpPr>
          <p:nvPr/>
        </p:nvCxnSpPr>
        <p:spPr>
          <a:xfrm>
            <a:off x="1799953" y="3495424"/>
            <a:ext cx="16322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C0611D5-082E-482D-BE81-6EA3B9A01F35}"/>
              </a:ext>
            </a:extLst>
          </p:cNvPr>
          <p:cNvCxnSpPr>
            <a:cxnSpLocks/>
          </p:cNvCxnSpPr>
          <p:nvPr/>
        </p:nvCxnSpPr>
        <p:spPr>
          <a:xfrm>
            <a:off x="2470656" y="2096665"/>
            <a:ext cx="0" cy="500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4D098C0-481C-46CF-A208-788502CFF04D}"/>
              </a:ext>
            </a:extLst>
          </p:cNvPr>
          <p:cNvCxnSpPr>
            <a:cxnSpLocks/>
          </p:cNvCxnSpPr>
          <p:nvPr/>
        </p:nvCxnSpPr>
        <p:spPr>
          <a:xfrm>
            <a:off x="2300442" y="261072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5AD2652-996B-4F59-A033-951EB3C8E532}"/>
              </a:ext>
            </a:extLst>
          </p:cNvPr>
          <p:cNvCxnSpPr>
            <a:cxnSpLocks/>
          </p:cNvCxnSpPr>
          <p:nvPr/>
        </p:nvCxnSpPr>
        <p:spPr>
          <a:xfrm>
            <a:off x="2300441" y="27452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77A8D23-4A8C-4652-8632-4974E2093438}"/>
              </a:ext>
            </a:extLst>
          </p:cNvPr>
          <p:cNvCxnSpPr>
            <a:cxnSpLocks/>
          </p:cNvCxnSpPr>
          <p:nvPr/>
        </p:nvCxnSpPr>
        <p:spPr>
          <a:xfrm>
            <a:off x="2470654" y="2745251"/>
            <a:ext cx="0" cy="434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0BB86D0-5087-45BF-A7A2-5E53B5199474}"/>
              </a:ext>
            </a:extLst>
          </p:cNvPr>
          <p:cNvCxnSpPr>
            <a:cxnSpLocks/>
          </p:cNvCxnSpPr>
          <p:nvPr/>
        </p:nvCxnSpPr>
        <p:spPr>
          <a:xfrm>
            <a:off x="2470656" y="3179691"/>
            <a:ext cx="9615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/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𝑖𝑠𝑠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230490-C32B-47F2-AAFF-1E9A70DE15F4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0" cy="723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E15392-52F4-40DC-9569-CF0D43AB766D}"/>
              </a:ext>
            </a:extLst>
          </p:cNvPr>
          <p:cNvCxnSpPr>
            <a:cxnSpLocks/>
          </p:cNvCxnSpPr>
          <p:nvPr/>
        </p:nvCxnSpPr>
        <p:spPr>
          <a:xfrm>
            <a:off x="1696393" y="50515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98E59E0-1176-420B-8B2F-D44CF02F4285}"/>
              </a:ext>
            </a:extLst>
          </p:cNvPr>
          <p:cNvCxnSpPr>
            <a:cxnSpLocks/>
          </p:cNvCxnSpPr>
          <p:nvPr/>
        </p:nvCxnSpPr>
        <p:spPr>
          <a:xfrm>
            <a:off x="1696392" y="518607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5CD0282-9061-4BC9-95E3-7B1DAF4D1E05}"/>
              </a:ext>
            </a:extLst>
          </p:cNvPr>
          <p:cNvCxnSpPr>
            <a:cxnSpLocks/>
          </p:cNvCxnSpPr>
          <p:nvPr/>
        </p:nvCxnSpPr>
        <p:spPr>
          <a:xfrm>
            <a:off x="1866605" y="5186076"/>
            <a:ext cx="2" cy="783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69A192BE-F1F4-4043-9D44-F917E2FA5846}"/>
              </a:ext>
            </a:extLst>
          </p:cNvPr>
          <p:cNvSpPr/>
          <p:nvPr/>
        </p:nvSpPr>
        <p:spPr>
          <a:xfrm rot="16200000">
            <a:off x="2145392" y="5022460"/>
            <a:ext cx="687523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916AF0A-2C3F-4E43-8A7E-3CB2607AE5E6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489153" y="4322064"/>
            <a:ext cx="1" cy="466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DC994ECF-0D5A-4934-9EC1-ED189B34571A}"/>
              </a:ext>
            </a:extLst>
          </p:cNvPr>
          <p:cNvCxnSpPr>
            <a:cxnSpLocks/>
          </p:cNvCxnSpPr>
          <p:nvPr/>
        </p:nvCxnSpPr>
        <p:spPr>
          <a:xfrm flipH="1">
            <a:off x="2489153" y="5476182"/>
            <a:ext cx="5953" cy="49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3DEA077-1FDD-4304-94FE-17F29B196108}"/>
              </a:ext>
            </a:extLst>
          </p:cNvPr>
          <p:cNvCxnSpPr/>
          <p:nvPr/>
        </p:nvCxnSpPr>
        <p:spPr>
          <a:xfrm>
            <a:off x="3426162" y="4322064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4E6EE8-7262-46DA-B0F3-13EBE460D55F}"/>
              </a:ext>
            </a:extLst>
          </p:cNvPr>
          <p:cNvCxnSpPr/>
          <p:nvPr/>
        </p:nvCxnSpPr>
        <p:spPr>
          <a:xfrm flipH="1">
            <a:off x="3285954" y="4669536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1E56060F-E1C7-4F9E-8C0B-A05CBFCAA4F7}"/>
              </a:ext>
            </a:extLst>
          </p:cNvPr>
          <p:cNvCxnSpPr/>
          <p:nvPr/>
        </p:nvCxnSpPr>
        <p:spPr>
          <a:xfrm>
            <a:off x="3438354" y="496824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5F33482-62B0-4FE0-BBEE-F9E6A73305B8}"/>
              </a:ext>
            </a:extLst>
          </p:cNvPr>
          <p:cNvCxnSpPr/>
          <p:nvPr/>
        </p:nvCxnSpPr>
        <p:spPr>
          <a:xfrm flipH="1">
            <a:off x="3298146" y="5315712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63141CB8-A958-4CF3-AF11-1C905A178394}"/>
              </a:ext>
            </a:extLst>
          </p:cNvPr>
          <p:cNvCxnSpPr/>
          <p:nvPr/>
        </p:nvCxnSpPr>
        <p:spPr>
          <a:xfrm>
            <a:off x="3426162" y="562191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C719ADA-234C-42ED-B6BF-2F2D01473D42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15595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BACEA-9C6A-44E0-B3ED-5C1C1AF6C272}"/>
              </a:ext>
            </a:extLst>
          </p:cNvPr>
          <p:cNvCxnSpPr>
            <a:cxnSpLocks/>
          </p:cNvCxnSpPr>
          <p:nvPr/>
        </p:nvCxnSpPr>
        <p:spPr>
          <a:xfrm>
            <a:off x="1866607" y="5969382"/>
            <a:ext cx="1935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EAB60EA-AADD-483E-AD80-4C9B797A1A88}"/>
              </a:ext>
            </a:extLst>
          </p:cNvPr>
          <p:cNvCxnSpPr>
            <a:cxnSpLocks/>
          </p:cNvCxnSpPr>
          <p:nvPr/>
        </p:nvCxnSpPr>
        <p:spPr>
          <a:xfrm>
            <a:off x="3461710" y="5132418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/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blipFill>
                <a:blip r:embed="rId6"/>
                <a:stretch>
                  <a:fillRect t="-4466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/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257818-5F45-4BC2-B3CA-41E444DF604E}"/>
              </a:ext>
            </a:extLst>
          </p:cNvPr>
          <p:cNvGrpSpPr/>
          <p:nvPr/>
        </p:nvGrpSpPr>
        <p:grpSpPr>
          <a:xfrm>
            <a:off x="5261236" y="2767505"/>
            <a:ext cx="5523060" cy="2838365"/>
            <a:chOff x="5261236" y="2859744"/>
            <a:chExt cx="5523060" cy="283836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A6B5C0E-2A7A-4C5E-AD43-C6EFE96B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236" y="2859744"/>
              <a:ext cx="5523060" cy="2838365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EDC189-9D08-4F25-9FE4-C370BBB3CCB6}"/>
                </a:ext>
              </a:extLst>
            </p:cNvPr>
            <p:cNvSpPr/>
            <p:nvPr/>
          </p:nvSpPr>
          <p:spPr>
            <a:xfrm>
              <a:off x="5261236" y="3497022"/>
              <a:ext cx="140208" cy="129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MPPT – Running frequency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434176" y="864365"/>
            <a:ext cx="63645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Low frequency will lead to low reaction speed and oscillations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increases computational requirements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The system has a specific time constant (Tau) and having an MPPT faster than Tau is a waste of resources which can lead to instabilities as the variables are read during transients.</a:t>
            </a:r>
          </a:p>
          <a:p>
            <a:pPr rtl="0"/>
            <a:r>
              <a:rPr lang="en-GB" sz="1600" spc="300" dirty="0"/>
              <a:t>  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s-ES" dirty="0">
                            <a:latin typeface="Cambria Math" panose="02040503050406030204" pitchFamily="18" charset="0"/>
                          </a:rPr>
                          <m:t>=0,5</m:t>
                        </m:r>
                      </m:sub>
                    </m:sSub>
                  </m:oMath>
                </a14:m>
                <a:endParaRPr lang="es-ES" b="0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55" y="3316066"/>
            <a:ext cx="3665475" cy="3240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202245" y="4318260"/>
            <a:ext cx="3173752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400" spc="300" dirty="0"/>
              <a:t>Oscillations of the system start-up (when the perturbation step is higher) working at 100 Hz. Working at a higher frequency would lead to too early measurements. 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" y="3876074"/>
            <a:ext cx="4800000" cy="28800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001313" y="4314274"/>
            <a:ext cx="1964457" cy="62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stCxn id="11" idx="2"/>
          </p:cNvCxnSpPr>
          <p:nvPr/>
        </p:nvCxnSpPr>
        <p:spPr>
          <a:xfrm flipH="1">
            <a:off x="2045404" y="4625170"/>
            <a:ext cx="955909" cy="34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586843" y="4621138"/>
            <a:ext cx="155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10 Hz MPPT </a:t>
            </a:r>
          </a:p>
          <a:p>
            <a:r>
              <a:rPr lang="es-ES" dirty="0" err="1"/>
              <a:t>oscillations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414" y="100038"/>
            <a:ext cx="2902383" cy="1286127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7786517" y="2130759"/>
            <a:ext cx="2948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pc="300" dirty="0"/>
              <a:t>Duty cycle is updated </a:t>
            </a:r>
          </a:p>
          <a:p>
            <a:r>
              <a:rPr lang="en-GB" sz="1400" spc="300" dirty="0"/>
              <a:t>Every 3 MPPT periods, which is 30 ms at 100 Hz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6798746" y="1758462"/>
            <a:ext cx="987771" cy="1408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15" idx="1"/>
          </p:cNvCxnSpPr>
          <p:nvPr/>
        </p:nvCxnSpPr>
        <p:spPr>
          <a:xfrm flipV="1">
            <a:off x="6798746" y="2607813"/>
            <a:ext cx="987771" cy="558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errar llave 22"/>
          <p:cNvSpPr/>
          <p:nvPr/>
        </p:nvSpPr>
        <p:spPr>
          <a:xfrm>
            <a:off x="6679933" y="2540438"/>
            <a:ext cx="109188" cy="112678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Abrir llave 23"/>
          <p:cNvSpPr/>
          <p:nvPr/>
        </p:nvSpPr>
        <p:spPr>
          <a:xfrm>
            <a:off x="8248851" y="3455469"/>
            <a:ext cx="301404" cy="310059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88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Hardware current sensor filtering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21285" y="1734964"/>
            <a:ext cx="63645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Different frequencies for different goals:</a:t>
            </a:r>
          </a:p>
          <a:p>
            <a:pPr rtl="0"/>
            <a:r>
              <a:rPr lang="en-GB" sz="1600" spc="300" dirty="0"/>
              <a:t>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50 Hz </a:t>
            </a:r>
            <a:r>
              <a:rPr lang="en-GB" sz="1600" spc="300" dirty="0">
                <a:sym typeface="Wingdings" panose="05000000000000000000" pitchFamily="2" charset="2"/>
              </a:rPr>
              <a:t> Low frequency allows reliable MPPT information.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80 kHz </a:t>
            </a:r>
            <a:r>
              <a:rPr lang="en-GB" sz="1600" spc="300" dirty="0">
                <a:sym typeface="Wingdings" panose="05000000000000000000" pitchFamily="2" charset="2"/>
              </a:rPr>
              <a:t> In case a current controller is desired to be implemented, full sensor’s bandwidth is also available. </a:t>
            </a: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Cerrar llave 5"/>
          <p:cNvSpPr/>
          <p:nvPr/>
        </p:nvSpPr>
        <p:spPr>
          <a:xfrm>
            <a:off x="6655324" y="2356700"/>
            <a:ext cx="696452" cy="1932496"/>
          </a:xfrm>
          <a:prstGeom prst="rightBrace">
            <a:avLst>
              <a:gd name="adj1" fmla="val 197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7603644" y="2831966"/>
            <a:ext cx="2501892" cy="92333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pc="300" dirty="0"/>
              <a:t>Further filtering can be achieved </a:t>
            </a:r>
          </a:p>
          <a:p>
            <a:r>
              <a:rPr lang="en-GB" spc="300" dirty="0"/>
              <a:t>through software</a:t>
            </a:r>
            <a:endParaRPr lang="es-ES" dirty="0"/>
          </a:p>
        </p:txBody>
      </p:sp>
      <p:pic>
        <p:nvPicPr>
          <p:cNvPr id="2050" name="Picture 2" descr="https://www.oreilly.com/library/view/predictive-control-of/9781119942641/images/c02f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6" b="5016"/>
          <a:stretch/>
        </p:blipFill>
        <p:spPr bwMode="auto">
          <a:xfrm>
            <a:off x="0" y="4487158"/>
            <a:ext cx="7153275" cy="22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7003550" y="4841470"/>
            <a:ext cx="4262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pc="300" dirty="0">
                <a:sym typeface="Wingdings" panose="05000000000000000000" pitchFamily="2" charset="2"/>
              </a:rPr>
              <a:t>Hysteresis current control</a:t>
            </a:r>
            <a:r>
              <a:rPr lang="en-GB" spc="300" dirty="0">
                <a:sym typeface="Wingdings" panose="05000000000000000000" pitchFamily="2" charset="2"/>
              </a:rPr>
              <a:t>, </a:t>
            </a:r>
          </a:p>
          <a:p>
            <a:r>
              <a:rPr lang="en-GB" spc="300" dirty="0">
                <a:sym typeface="Wingdings" panose="05000000000000000000" pitchFamily="2" charset="2"/>
              </a:rPr>
              <a:t>example of current control </a:t>
            </a:r>
          </a:p>
          <a:p>
            <a:r>
              <a:rPr lang="en-GB" spc="300" dirty="0">
                <a:sym typeface="Wingdings" panose="05000000000000000000" pitchFamily="2" charset="2"/>
              </a:rPr>
              <a:t>that requires full bandwidth.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5723467" y="6157642"/>
            <a:ext cx="63161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A3C31"/>
                </a:solidFill>
                <a:latin typeface="Source Sans Pro"/>
              </a:rPr>
              <a:t>Predictive Control of Power Converters and Electrical Drives. P. Cortes. 2012</a:t>
            </a:r>
            <a:endParaRPr lang="en-US" sz="1400" b="0" i="0" dirty="0">
              <a:solidFill>
                <a:srgbClr val="4A3C31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0253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Output capacitor sizing </a:t>
            </a:r>
            <a:r>
              <a:rPr lang="en-GB" dirty="0">
                <a:solidFill>
                  <a:srgbClr val="FF0000"/>
                </a:solidFill>
              </a:rPr>
              <a:t>EVERYTHING IS WRONG</a:t>
            </a:r>
            <a:endParaRPr lang="da-DK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Performed a power sweep in buck mode.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 needed capacitance increase with lower power.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 lower power limit should be defined.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da-DK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⋅(1−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a-DK" sz="1600" b="0" i="0" spc="3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blipFill>
                <a:blip r:embed="rId2"/>
                <a:stretch>
                  <a:fillRect l="-448" t="-60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>
            <a:extLst>
              <a:ext uri="{FF2B5EF4-FFF2-40B4-BE49-F238E27FC236}">
                <a16:creationId xmlns:a16="http://schemas.microsoft.com/office/drawing/2014/main" id="{CB493EE2-D5FC-4075-9EBD-01D56A41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339" r="4993" b="3859"/>
          <a:stretch/>
        </p:blipFill>
        <p:spPr>
          <a:xfrm>
            <a:off x="5985659" y="1729226"/>
            <a:ext cx="5830658" cy="38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Switching frequency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1061378" y="2132696"/>
            <a:ext cx="43014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increase: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increase.</a:t>
            </a:r>
          </a:p>
          <a:p>
            <a:pPr rtl="0"/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losses.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Supported by RT-box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2719CE0-8C5F-4AB2-B013-4788FEDD0A28}"/>
              </a:ext>
            </a:extLst>
          </p:cNvPr>
          <p:cNvSpPr txBox="1"/>
          <p:nvPr/>
        </p:nvSpPr>
        <p:spPr>
          <a:xfrm>
            <a:off x="6110631" y="2132696"/>
            <a:ext cx="43014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decrease:</a:t>
            </a:r>
          </a:p>
          <a:p>
            <a:pPr rtl="0"/>
            <a:endParaRPr lang="en-GB" sz="1600" spc="300" dirty="0">
              <a:ea typeface="Cambria Math" panose="02040503050406030204" pitchFamily="18" charset="0"/>
            </a:endParaRPr>
          </a:p>
          <a:p>
            <a:pPr rtl="0"/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decrease.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cost.</a:t>
            </a:r>
          </a:p>
        </p:txBody>
      </p:sp>
    </p:spTree>
    <p:extLst>
      <p:ext uri="{BB962C8B-B14F-4D97-AF65-F5344CB8AC3E}">
        <p14:creationId xmlns:p14="http://schemas.microsoft.com/office/powerpoint/2010/main" val="272249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–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region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GB" dirty="0"/>
              <a:t>MIC advantage over bypass diode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5607EC-7576-4853-A0FA-95B2E924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3" y="2225190"/>
            <a:ext cx="6476530" cy="3305034"/>
          </a:xfrm>
          <a:prstGeom prst="rect">
            <a:avLst/>
          </a:prstGeom>
        </p:spPr>
      </p:pic>
      <p:sp>
        <p:nvSpPr>
          <p:cNvPr id="57" name="Tekstfelt 3">
            <a:extLst>
              <a:ext uri="{FF2B5EF4-FFF2-40B4-BE49-F238E27FC236}">
                <a16:creationId xmlns:a16="http://schemas.microsoft.com/office/drawing/2014/main" id="{76D989A8-38B1-4BA7-80CD-521EE0CE86CF}"/>
              </a:ext>
            </a:extLst>
          </p:cNvPr>
          <p:cNvSpPr txBox="1"/>
          <p:nvPr/>
        </p:nvSpPr>
        <p:spPr>
          <a:xfrm>
            <a:off x="7305868" y="1561658"/>
            <a:ext cx="4490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Power generated in a 3 panel array with ideal bypass diodes.</a:t>
            </a:r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 panels 1000 W/m2.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1 panel 400 W/m2 (shaded).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25ºC.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/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spc="300" dirty="0"/>
                  <a:t>Maximum </a:t>
                </a:r>
                <a:r>
                  <a:rPr lang="es-ES" sz="1600" spc="300" dirty="0" err="1"/>
                  <a:t>theoretical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power</a:t>
                </a:r>
                <a:r>
                  <a:rPr lang="es-ES" sz="1600" spc="3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=2∗300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+117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𝟕𝟏𝟕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bypass diodes: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GB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a 95% efficient MIC: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=717</m:t>
                      </m:r>
                      <m:r>
                        <a:rPr lang="es-ES" i="1" spc="3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 ∗0.95=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𝟔𝟖𝟏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blipFill>
                <a:blip r:embed="rId4"/>
                <a:stretch>
                  <a:fillRect l="-803" t="-588" r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28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B5D893-CEA9-4776-9B1C-9849BB3C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9" y="1149054"/>
            <a:ext cx="5903008" cy="2590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E3D665-23A9-42DE-8E2E-3D41419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4707814"/>
            <a:ext cx="3527453" cy="10833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7DC80C-F33D-46C1-8DB8-58B05CBA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18" y="1424400"/>
            <a:ext cx="3548343" cy="7118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27F44C-60D2-4D42-B859-BE8D2009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7" y="2170831"/>
            <a:ext cx="5114925" cy="16764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EA06110-8506-468D-B743-1A607E835644}"/>
              </a:ext>
            </a:extLst>
          </p:cNvPr>
          <p:cNvSpPr/>
          <p:nvPr/>
        </p:nvSpPr>
        <p:spPr>
          <a:xfrm>
            <a:off x="6449367" y="1335796"/>
            <a:ext cx="4961305" cy="25114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289309-60F0-4ED1-81CC-A17C7630F0C1}"/>
              </a:ext>
            </a:extLst>
          </p:cNvPr>
          <p:cNvCxnSpPr/>
          <p:nvPr/>
        </p:nvCxnSpPr>
        <p:spPr>
          <a:xfrm>
            <a:off x="5416062" y="2444262"/>
            <a:ext cx="879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9F8FC2-E22D-491E-93D1-C9D6E7F183C7}"/>
              </a:ext>
            </a:extLst>
          </p:cNvPr>
          <p:cNvSpPr txBox="1"/>
          <p:nvPr/>
        </p:nvSpPr>
        <p:spPr>
          <a:xfrm>
            <a:off x="5526593" y="2114410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ideal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309C886-C8B2-45EA-A87F-FB75A70E0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94" y="4431453"/>
            <a:ext cx="4537059" cy="194545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D5691F7-B1A0-4AC7-B936-63FAA044AA66}"/>
              </a:ext>
            </a:extLst>
          </p:cNvPr>
          <p:cNvSpPr/>
          <p:nvPr/>
        </p:nvSpPr>
        <p:spPr>
          <a:xfrm>
            <a:off x="650631" y="4266645"/>
            <a:ext cx="7236069" cy="23339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4A9DF15-1853-489E-8C66-407C1E12307B}"/>
              </a:ext>
            </a:extLst>
          </p:cNvPr>
          <p:cNvCxnSpPr/>
          <p:nvPr/>
        </p:nvCxnSpPr>
        <p:spPr>
          <a:xfrm>
            <a:off x="2400944" y="3640015"/>
            <a:ext cx="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568B2C-F637-46C3-B600-C0807BAD1EAD}"/>
              </a:ext>
            </a:extLst>
          </p:cNvPr>
          <p:cNvSpPr txBox="1"/>
          <p:nvPr/>
        </p:nvSpPr>
        <p:spPr>
          <a:xfrm>
            <a:off x="2542734" y="362285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practical</a:t>
            </a:r>
            <a:endParaRPr lang="es-ES" dirty="0"/>
          </a:p>
        </p:txBody>
      </p:sp>
      <p:sp>
        <p:nvSpPr>
          <p:cNvPr id="24" name="Tekstfelt 3">
            <a:extLst>
              <a:ext uri="{FF2B5EF4-FFF2-40B4-BE49-F238E27FC236}">
                <a16:creationId xmlns:a16="http://schemas.microsoft.com/office/drawing/2014/main" id="{CDB4A36A-B5FE-47D8-BEF3-3495986BF62F}"/>
              </a:ext>
            </a:extLst>
          </p:cNvPr>
          <p:cNvSpPr txBox="1"/>
          <p:nvPr/>
        </p:nvSpPr>
        <p:spPr>
          <a:xfrm>
            <a:off x="8071611" y="3881803"/>
            <a:ext cx="3646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Not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enough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ideal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define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a solar panel </a:t>
            </a:r>
            <a:r>
              <a:rPr lang="es-ES" sz="1600" b="1" spc="300" dirty="0" err="1">
                <a:sym typeface="Wingdings" panose="05000000000000000000" pitchFamily="2" charset="2"/>
              </a:rPr>
              <a:t>because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array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series </a:t>
            </a:r>
            <a:r>
              <a:rPr lang="es-ES" sz="1600" b="1" spc="300" dirty="0" err="1">
                <a:sym typeface="Wingdings" panose="05000000000000000000" pitchFamily="2" charset="2"/>
              </a:rPr>
              <a:t>connected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cells</a:t>
            </a:r>
            <a:r>
              <a:rPr lang="es-ES" sz="1600" b="1" spc="300" dirty="0">
                <a:sym typeface="Wingdings" panose="05000000000000000000" pitchFamily="2" charset="2"/>
              </a:rPr>
              <a:t> so </a:t>
            </a:r>
            <a:r>
              <a:rPr lang="es-ES" sz="1600" b="1" spc="300" dirty="0" err="1">
                <a:sym typeface="Wingdings" panose="05000000000000000000" pitchFamily="2" charset="2"/>
              </a:rPr>
              <a:t>it’s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necessary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and Rp!</a:t>
            </a:r>
          </a:p>
        </p:txBody>
      </p:sp>
    </p:spTree>
    <p:extLst>
      <p:ext uri="{BB962C8B-B14F-4D97-AF65-F5344CB8AC3E}">
        <p14:creationId xmlns:p14="http://schemas.microsoft.com/office/powerpoint/2010/main" val="131954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 under STC,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7B737303-CFAA-49DC-AADD-B5DE3162B57A}"/>
              </a:ext>
            </a:extLst>
          </p:cNvPr>
          <p:cNvSpPr txBox="1"/>
          <p:nvPr/>
        </p:nvSpPr>
        <p:spPr>
          <a:xfrm>
            <a:off x="5016990" y="1535094"/>
            <a:ext cx="63228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 sum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several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structural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resistances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PV panel. 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 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leakage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p-n </a:t>
            </a:r>
            <a:r>
              <a:rPr lang="es-ES" sz="1600" b="1" spc="300" dirty="0" err="1">
                <a:sym typeface="Wingdings" panose="05000000000000000000" pitchFamily="2" charset="2"/>
              </a:rPr>
              <a:t>junction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depends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fabrication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method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has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high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(in </a:t>
            </a:r>
            <a:r>
              <a:rPr lang="es-ES" sz="1600" b="1" spc="300" dirty="0" err="1">
                <a:sym typeface="Wingdings" panose="05000000000000000000" pitchFamily="2" charset="2"/>
              </a:rPr>
              <a:t>some</a:t>
            </a:r>
            <a:r>
              <a:rPr lang="es-ES" sz="1600" b="1" spc="300" dirty="0">
                <a:sym typeface="Wingdings" panose="05000000000000000000" pitchFamily="2" charset="2"/>
              </a:rPr>
              <a:t> cases can be </a:t>
            </a:r>
            <a:r>
              <a:rPr lang="es-ES" sz="1600" b="1" spc="300" dirty="0" err="1">
                <a:sym typeface="Wingdings" panose="05000000000000000000" pitchFamily="2" charset="2"/>
              </a:rPr>
              <a:t>neglected</a:t>
            </a:r>
            <a:r>
              <a:rPr lang="es-ES" sz="1600" b="1" spc="300" dirty="0">
                <a:sym typeface="Wingdings" panose="05000000000000000000" pitchFamily="2" charset="2"/>
              </a:rPr>
              <a:t>)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E18EB64-11A7-4925-A7E7-BBCB184A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3077453"/>
            <a:ext cx="3720857" cy="11427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AE6054-079D-4102-A048-1E15DE2E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4243127"/>
            <a:ext cx="4958371" cy="21261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17DAFBE-AD03-44FB-8875-2854A30F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3" y="1295445"/>
            <a:ext cx="3527452" cy="1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5B2F05-69D0-4A03-95A7-448EA353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4" y="1725076"/>
            <a:ext cx="4878261" cy="2015633"/>
          </a:xfrm>
          <a:prstGeom prst="rect">
            <a:avLst/>
          </a:prstGeom>
        </p:spPr>
      </p:pic>
      <p:sp>
        <p:nvSpPr>
          <p:cNvPr id="9" name="Tekstfelt 3">
            <a:extLst>
              <a:ext uri="{FF2B5EF4-FFF2-40B4-BE49-F238E27FC236}">
                <a16:creationId xmlns:a16="http://schemas.microsoft.com/office/drawing/2014/main" id="{D546D576-3E29-494D-8033-5A4E2C517231}"/>
              </a:ext>
            </a:extLst>
          </p:cNvPr>
          <p:cNvSpPr txBox="1"/>
          <p:nvPr/>
        </p:nvSpPr>
        <p:spPr>
          <a:xfrm>
            <a:off x="812339" y="1153007"/>
            <a:ext cx="4976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Double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00F94C6B-CE9B-4181-90FA-9CD2B45B1EFE}"/>
              </a:ext>
            </a:extLst>
          </p:cNvPr>
          <p:cNvSpPr txBox="1"/>
          <p:nvPr/>
        </p:nvSpPr>
        <p:spPr>
          <a:xfrm>
            <a:off x="6667135" y="1844675"/>
            <a:ext cx="4976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Extra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parallel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provide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EVEN more </a:t>
            </a:r>
            <a:r>
              <a:rPr lang="es-ES" sz="1600" b="1" spc="300" dirty="0" err="1">
                <a:sym typeface="Wingdings" panose="05000000000000000000" pitchFamily="2" charset="2"/>
              </a:rPr>
              <a:t>accurate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</a:t>
            </a:r>
            <a:r>
              <a:rPr lang="es-ES" sz="1600" b="1" spc="300" dirty="0">
                <a:sym typeface="Wingdings" panose="05000000000000000000" pitchFamily="2" charset="2"/>
              </a:rPr>
              <a:t> curve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“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considers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difference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flow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at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charge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recombination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semicondictor’s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depletion</a:t>
            </a:r>
            <a:r>
              <a:rPr lang="es-ES" sz="1600" b="1" spc="300" dirty="0">
                <a:sym typeface="Wingdings" panose="05000000000000000000" pitchFamily="2" charset="2"/>
              </a:rPr>
              <a:t> región” (DON’T GET THIS :/)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Higher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accuracy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BUT </a:t>
            </a:r>
            <a:r>
              <a:rPr lang="es-ES" sz="1600" b="1" spc="300" dirty="0" err="1">
                <a:sym typeface="Wingdings" panose="05000000000000000000" pitchFamily="2" charset="2"/>
              </a:rPr>
              <a:t>increase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difficulty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solve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equation</a:t>
            </a:r>
            <a:r>
              <a:rPr lang="es-ES" sz="1600" b="1" spc="300" dirty="0">
                <a:sym typeface="Wingdings" panose="05000000000000000000" pitchFamily="2" charset="2"/>
              </a:rPr>
              <a:t>  Single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preferred</a:t>
            </a:r>
            <a:r>
              <a:rPr lang="es-ES" sz="1600" b="1" spc="300" dirty="0">
                <a:sym typeface="Wingdings" panose="05000000000000000000" pitchFamily="2" charset="2"/>
              </a:rPr>
              <a:t>!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5CADA7-6592-4145-95ED-4D07AB02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5" y="4271804"/>
            <a:ext cx="61341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r>
              <a:rPr lang="de-DE" sz="2000" spc="300" dirty="0" err="1"/>
              <a:t>Using</a:t>
            </a:r>
            <a:r>
              <a:rPr lang="de-DE" sz="2000" spc="300" dirty="0"/>
              <a:t> </a:t>
            </a:r>
            <a:r>
              <a:rPr lang="de-DE" sz="2000" spc="300" dirty="0" err="1"/>
              <a:t>only</a:t>
            </a:r>
            <a:r>
              <a:rPr lang="de-DE" sz="2000" spc="300" dirty="0"/>
              <a:t> a </a:t>
            </a:r>
            <a:r>
              <a:rPr lang="de-DE" sz="2000" spc="300" dirty="0" err="1"/>
              <a:t>voltage</a:t>
            </a:r>
            <a:r>
              <a:rPr lang="de-DE" sz="2000" spc="300" dirty="0"/>
              <a:t> </a:t>
            </a:r>
            <a:r>
              <a:rPr lang="de-DE" sz="2000" spc="300" dirty="0" err="1"/>
              <a:t>sensor</a:t>
            </a:r>
            <a:r>
              <a:rPr lang="de-DE" sz="2000" spc="300" dirty="0"/>
              <a:t>			 </a:t>
            </a:r>
          </a:p>
          <a:p>
            <a:r>
              <a:rPr lang="de-DE" sz="2000" spc="300" dirty="0"/>
              <a:t>A simple loop </a:t>
            </a:r>
            <a:r>
              <a:rPr lang="de-DE" sz="2000" spc="300" dirty="0" err="1"/>
              <a:t>for</a:t>
            </a:r>
            <a:r>
              <a:rPr lang="de-DE" sz="2000" spc="300" dirty="0"/>
              <a:t> </a:t>
            </a:r>
            <a:r>
              <a:rPr lang="de-DE" sz="2000" spc="300" dirty="0" err="1"/>
              <a:t>control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r>
              <a:rPr lang="en-US" sz="2000" spc="300" dirty="0"/>
              <a:t>The method can’t handle mismatches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848463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0944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 1. Because of electroluminescence      </a:t>
            </a:r>
          </a:p>
          <a:p>
            <a:pPr rtl="0"/>
            <a:r>
              <a:rPr lang="en-GB" sz="1600" spc="300" dirty="0"/>
              <a:t>       the PV panel emits light for                      </a:t>
            </a:r>
          </a:p>
          <a:p>
            <a:pPr rtl="0"/>
            <a:r>
              <a:rPr lang="en-GB" sz="1600" spc="300" dirty="0"/>
              <a:t>       detection microcracks</a:t>
            </a:r>
          </a:p>
          <a:p>
            <a:pPr rtl="0"/>
            <a:endParaRPr lang="en-GB" sz="1600" spc="300" dirty="0"/>
          </a:p>
          <a:p>
            <a:pPr rtl="0"/>
            <a:r>
              <a:rPr lang="en-GB" sz="1600" spc="300" dirty="0"/>
              <a:t>    2. less losses in the system</a:t>
            </a:r>
          </a:p>
          <a:p>
            <a:pPr rtl="0"/>
            <a:endParaRPr lang="en-GB" sz="1600" spc="300" dirty="0"/>
          </a:p>
          <a:p>
            <a:pPr rtl="0"/>
            <a:endParaRPr lang="en-GB" sz="1600" spc="3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589FEA-4E4E-422F-9C90-A983C22F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96" y="1023582"/>
            <a:ext cx="3494233" cy="45198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477ECE4-8A19-4396-BC89-791C8813B098}"/>
              </a:ext>
            </a:extLst>
          </p:cNvPr>
          <p:cNvSpPr txBox="1"/>
          <p:nvPr/>
        </p:nvSpPr>
        <p:spPr>
          <a:xfrm>
            <a:off x="7285381" y="5543471"/>
            <a:ext cx="28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 MIC use</a:t>
            </a:r>
          </a:p>
        </p:txBody>
      </p:sp>
    </p:spTree>
    <p:extLst>
      <p:ext uri="{BB962C8B-B14F-4D97-AF65-F5344CB8AC3E}">
        <p14:creationId xmlns:p14="http://schemas.microsoft.com/office/powerpoint/2010/main" val="384546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When does the MIC make sense in terms of cost/energy/efficiency?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266010" y="5546661"/>
            <a:ext cx="535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Based on a 10 kW series-string MC, or MI PV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spc="300" dirty="0"/>
              <a:t>O</a:t>
            </a:r>
            <a:r>
              <a:rPr lang="en-US" sz="1600" spc="300" dirty="0"/>
              <a:t>ne MC or MI for one PV panel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spc="300" dirty="0"/>
          </a:p>
          <a:p>
            <a:endParaRPr lang="en-GB" sz="1600" spc="3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6D6D1-9AF5-4A54-B62D-A6C0667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8" y="1806636"/>
            <a:ext cx="4097759" cy="3070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853253-CE5E-40C1-9300-C40ABE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6" y="1821407"/>
            <a:ext cx="3896352" cy="2919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4F12B-A1B0-49B0-A849-72B334966685}"/>
              </a:ext>
            </a:extLst>
          </p:cNvPr>
          <p:cNvSpPr txBox="1"/>
          <p:nvPr/>
        </p:nvSpPr>
        <p:spPr>
          <a:xfrm>
            <a:off x="255106" y="4802271"/>
            <a:ext cx="4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Optimal power production efficiency with </a:t>
            </a:r>
            <a:r>
              <a:rPr lang="en-GB" spc="300" dirty="0" err="1"/>
              <a:t>missmatches</a:t>
            </a:r>
            <a:endParaRPr lang="en-GB" spc="3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B27FD-0B5A-4BEC-BDFB-A170AD39BE63}"/>
              </a:ext>
            </a:extLst>
          </p:cNvPr>
          <p:cNvSpPr txBox="1"/>
          <p:nvPr/>
        </p:nvSpPr>
        <p:spPr>
          <a:xfrm>
            <a:off x="9144000" y="494259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watt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AD4102-8293-4E5C-B256-A416E8F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70" y="1806636"/>
            <a:ext cx="4129818" cy="30944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561F4A-8F5E-445F-ABD9-A2C68902616D}"/>
              </a:ext>
            </a:extLst>
          </p:cNvPr>
          <p:cNvSpPr txBox="1"/>
          <p:nvPr/>
        </p:nvSpPr>
        <p:spPr>
          <a:xfrm>
            <a:off x="4918325" y="492556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endParaRPr lang="en-US" dirty="0"/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54AFBBE2-6B47-4473-88CF-95D4FC0D3467}"/>
              </a:ext>
            </a:extLst>
          </p:cNvPr>
          <p:cNvSpPr txBox="1"/>
          <p:nvPr/>
        </p:nvSpPr>
        <p:spPr>
          <a:xfrm>
            <a:off x="6650245" y="5546661"/>
            <a:ext cx="595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Reference: </a:t>
            </a:r>
            <a:r>
              <a:rPr lang="en-US" dirty="0"/>
              <a:t>Efficiency and Cost Trade-Offs for Designing Module Integrated Converter Photovoltaic Systems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114263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Passive components’ calculations</a:t>
            </a:r>
            <a:endParaRPr lang="da-DK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/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1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num>
                        <m:den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GB" sz="2400" b="1" spc="300" dirty="0"/>
              </a:p>
            </p:txBody>
          </p:sp>
        </mc:Choice>
        <mc:Fallback xmlns="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objeto&#10;&#10;Descripción generada automáticamente">
            <a:extLst>
              <a:ext uri="{FF2B5EF4-FFF2-40B4-BE49-F238E27FC236}">
                <a16:creationId xmlns:a16="http://schemas.microsoft.com/office/drawing/2014/main" id="{8D27B16F-60A5-431C-A051-6B996F0B4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5" y="3370202"/>
            <a:ext cx="5203147" cy="1793022"/>
          </a:xfrm>
          <a:prstGeom prst="rect">
            <a:avLst/>
          </a:prstGeom>
        </p:spPr>
      </p:pic>
      <p:pic>
        <p:nvPicPr>
          <p:cNvPr id="13" name="Imagen 12" descr="Imagen que contiene reloj&#10;&#10;Descripción generada automáticamente">
            <a:extLst>
              <a:ext uri="{FF2B5EF4-FFF2-40B4-BE49-F238E27FC236}">
                <a16:creationId xmlns:a16="http://schemas.microsoft.com/office/drawing/2014/main" id="{2BB33072-8C6D-4948-80B2-F78FCC46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58" y="1535266"/>
            <a:ext cx="4643465" cy="1748128"/>
          </a:xfrm>
          <a:prstGeom prst="rect">
            <a:avLst/>
          </a:prstGeom>
        </p:spPr>
      </p:pic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320E09-8875-48B9-883B-C09A149C1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1" y="1488725"/>
            <a:ext cx="4090605" cy="338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Errors in the report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663574" y="1294714"/>
            <a:ext cx="1045544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Non inverting buck boost converter is wrong as the ground connection is missing, this happens at least three times in different figures (2.3, 2.4 and 3.1). Page 9,10,17</a:t>
            </a:r>
          </a:p>
          <a:p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>
                <a:solidFill>
                  <a:schemeClr val="accent1"/>
                </a:solidFill>
              </a:rPr>
              <a:t>Calculation of maximum mics (equation 2.2) is wrong. Page 10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>
                <a:solidFill>
                  <a:schemeClr val="accent1"/>
                </a:solidFill>
              </a:rPr>
              <a:t>The output voltage ripple should be calculated in boost mode at 55V (not at 90V) as the worst case occurs at that point (equation 3.11). Page 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>
                <a:solidFill>
                  <a:schemeClr val="accent1"/>
                </a:solidFill>
              </a:rPr>
              <a:t>Because of an early calculation error the output capacitor was calculated to be 130uF not 88uF. Page 19</a:t>
            </a: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Wrong legend in ‘</a:t>
            </a:r>
            <a:r>
              <a:rPr lang="en-US" sz="1600" spc="300" dirty="0" err="1"/>
              <a:t>valg</a:t>
            </a:r>
            <a:r>
              <a:rPr lang="en-US" sz="1600" spc="300" dirty="0"/>
              <a:t>’ mapping diagram (Figure 5.2). Page 37</a:t>
            </a:r>
          </a:p>
          <a:p>
            <a:endParaRPr lang="en-US" sz="1600" spc="3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>
                <a:solidFill>
                  <a:schemeClr val="accent1"/>
                </a:solidFill>
              </a:rPr>
              <a:t>Boundary between modes of operation </a:t>
            </a:r>
            <a:r>
              <a:rPr lang="en-US" sz="1600" spc="300" dirty="0" err="1">
                <a:solidFill>
                  <a:schemeClr val="accent1"/>
                </a:solidFill>
              </a:rPr>
              <a:t>Dbuck</a:t>
            </a:r>
            <a:r>
              <a:rPr lang="en-US" sz="1600" spc="300" dirty="0">
                <a:solidFill>
                  <a:schemeClr val="accent1"/>
                </a:solidFill>
              </a:rPr>
              <a:t>=0.079 is wrong it should be </a:t>
            </a:r>
            <a:r>
              <a:rPr lang="en-US" sz="1600" spc="300" dirty="0" err="1">
                <a:solidFill>
                  <a:schemeClr val="accent1"/>
                </a:solidFill>
              </a:rPr>
              <a:t>Dboost</a:t>
            </a:r>
            <a:r>
              <a:rPr lang="en-US" sz="1600" spc="300" dirty="0">
                <a:solidFill>
                  <a:schemeClr val="accent1"/>
                </a:solidFill>
              </a:rPr>
              <a:t>. Page 50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>
                <a:solidFill>
                  <a:schemeClr val="accent1"/>
                </a:solidFill>
              </a:rPr>
              <a:t>Caption Figure 7.1 should be “Input voltage ringing”. Page 61</a:t>
            </a:r>
          </a:p>
          <a:p>
            <a:endParaRPr lang="en-US" sz="1600" spc="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 xmlns="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2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36A.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inductor.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241</TotalTime>
  <Words>1396</Words>
  <Application>Microsoft Office PowerPoint</Application>
  <PresentationFormat>Panorámica</PresentationFormat>
  <Paragraphs>325</Paragraphs>
  <Slides>26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Montserrat Medium</vt:lpstr>
      <vt:lpstr>Source Sans Pro</vt:lpstr>
      <vt:lpstr>Wingdings</vt:lpstr>
      <vt:lpstr>AAU PowerPoint</vt:lpstr>
      <vt:lpstr>Questions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resistor</vt:lpstr>
      <vt:lpstr>MPPT – Running frequency</vt:lpstr>
      <vt:lpstr>Hardware current sensor filtering</vt:lpstr>
      <vt:lpstr>Output capacitor sizing EVERYTHING IS WRONG</vt:lpstr>
      <vt:lpstr>Switching frequency</vt:lpstr>
      <vt:lpstr>Bypass diodes vs MICs – Consider revising</vt:lpstr>
      <vt:lpstr>Bypass diodes vs MICs - Consider revising</vt:lpstr>
      <vt:lpstr>Bypass diodes vs MICs - Consider revising</vt:lpstr>
      <vt:lpstr>MIC advantage over bypass diode - Consider revising</vt:lpstr>
      <vt:lpstr>Limitations of single diode PV model </vt:lpstr>
      <vt:lpstr>Limitations of single diode PV model </vt:lpstr>
      <vt:lpstr>Limitations of single diode PV model </vt:lpstr>
      <vt:lpstr>Another MPPT algorithm: Constant voltage</vt:lpstr>
      <vt:lpstr>Why bidirectional ?</vt:lpstr>
      <vt:lpstr>When does the MIC make sense in terms of cost/energy/efficiency?</vt:lpstr>
      <vt:lpstr>Passive components’ calculations</vt:lpstr>
      <vt:lpstr>Errors in the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511</cp:revision>
  <cp:lastPrinted>2019-01-10T14:28:54Z</cp:lastPrinted>
  <dcterms:created xsi:type="dcterms:W3CDTF">2016-11-10T06:07:03Z</dcterms:created>
  <dcterms:modified xsi:type="dcterms:W3CDTF">2019-01-10T21:01:07Z</dcterms:modified>
</cp:coreProperties>
</file>